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61" r:id="rId3"/>
    <p:sldId id="271" r:id="rId4"/>
    <p:sldId id="262" r:id="rId5"/>
    <p:sldId id="274" r:id="rId6"/>
    <p:sldId id="275" r:id="rId7"/>
    <p:sldId id="276" r:id="rId8"/>
    <p:sldId id="277" r:id="rId9"/>
    <p:sldId id="278" r:id="rId10"/>
    <p:sldId id="279" r:id="rId11"/>
    <p:sldId id="285" r:id="rId12"/>
    <p:sldId id="282" r:id="rId13"/>
    <p:sldId id="283" r:id="rId14"/>
    <p:sldId id="281" r:id="rId15"/>
    <p:sldId id="284" r:id="rId16"/>
    <p:sldId id="280" r:id="rId17"/>
    <p:sldId id="270" r:id="rId18"/>
  </p:sldIdLst>
  <p:sldSz cx="12192000" cy="6858000"/>
  <p:notesSz cx="6858000" cy="9144000"/>
  <p:embeddedFontLst>
    <p:embeddedFont>
      <p:font typeface="汉仪小麦体简" charset="-122"/>
      <p:regular r:id="rId19"/>
    </p:embeddedFont>
    <p:embeddedFont>
      <p:font typeface="方正兰亭细黑_GBK" charset="-122"/>
      <p:regular r:id="rId20"/>
    </p:embeddedFont>
    <p:embeddedFont>
      <p:font typeface="微软雅黑" pitchFamily="34" charset="-122"/>
      <p:regular r:id="rId21"/>
      <p:bold r:id="rId22"/>
    </p:embeddedFont>
    <p:embeddedFont>
      <p:font typeface="黑体" pitchFamily="49" charset="-122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Calibri Light" charset="0"/>
      <p:regular r:id="rId28"/>
      <p:italic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AD7"/>
    <a:srgbClr val="D73D3D"/>
    <a:srgbClr val="282A2C"/>
    <a:srgbClr val="DDD5D2"/>
    <a:srgbClr val="DAD2CF"/>
    <a:srgbClr val="D5CEC8"/>
    <a:srgbClr val="2BD5CD"/>
    <a:srgbClr val="FDCBE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D-D03E-4469-8E72-A7819754AFEC}" type="datetimeFigureOut">
              <a:rPr lang="zh-CN" altLang="en-US" smtClean="0"/>
              <a:pPr/>
              <a:t>2017/5/23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A1E7-25E0-4FE6-BDFB-651DC588E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5853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D-D03E-4469-8E72-A7819754AFEC}" type="datetimeFigureOut">
              <a:rPr lang="zh-CN" altLang="en-US" smtClean="0"/>
              <a:pPr/>
              <a:t>2017/5/23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A1E7-25E0-4FE6-BDFB-651DC588E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4913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D-D03E-4469-8E72-A7819754AFEC}" type="datetimeFigureOut">
              <a:rPr lang="zh-CN" altLang="en-US" smtClean="0"/>
              <a:pPr/>
              <a:t>2017/5/23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A1E7-25E0-4FE6-BDFB-651DC588E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9289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D-D03E-4469-8E72-A7819754AFEC}" type="datetimeFigureOut">
              <a:rPr lang="zh-CN" altLang="en-US" smtClean="0"/>
              <a:pPr/>
              <a:t>2017/5/23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A1E7-25E0-4FE6-BDFB-651DC588E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3401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D-D03E-4469-8E72-A7819754AFEC}" type="datetimeFigureOut">
              <a:rPr lang="zh-CN" altLang="en-US" smtClean="0"/>
              <a:pPr/>
              <a:t>2017/5/23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A1E7-25E0-4FE6-BDFB-651DC588E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2702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D-D03E-4469-8E72-A7819754AFEC}" type="datetimeFigureOut">
              <a:rPr lang="zh-CN" altLang="en-US" smtClean="0"/>
              <a:pPr/>
              <a:t>2017/5/23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A1E7-25E0-4FE6-BDFB-651DC588E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3344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D-D03E-4469-8E72-A7819754AFEC}" type="datetimeFigureOut">
              <a:rPr lang="zh-CN" altLang="en-US" smtClean="0"/>
              <a:pPr/>
              <a:t>2017/5/23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A1E7-25E0-4FE6-BDFB-651DC588E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3332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D-D03E-4469-8E72-A7819754AFEC}" type="datetimeFigureOut">
              <a:rPr lang="zh-CN" altLang="en-US" smtClean="0"/>
              <a:pPr/>
              <a:t>2017/5/23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A1E7-25E0-4FE6-BDFB-651DC588E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1776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D-D03E-4469-8E72-A7819754AFEC}" type="datetimeFigureOut">
              <a:rPr lang="zh-CN" altLang="en-US" smtClean="0"/>
              <a:pPr/>
              <a:t>2017/5/23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A1E7-25E0-4FE6-BDFB-651DC588E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5328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D-D03E-4469-8E72-A7819754AFEC}" type="datetimeFigureOut">
              <a:rPr lang="zh-CN" altLang="en-US" smtClean="0"/>
              <a:pPr/>
              <a:t>2017/5/23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A1E7-25E0-4FE6-BDFB-651DC588E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4476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ECDD-D03E-4469-8E72-A7819754AFEC}" type="datetimeFigureOut">
              <a:rPr lang="zh-CN" altLang="en-US" smtClean="0"/>
              <a:pPr/>
              <a:t>2017/5/23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A1E7-25E0-4FE6-BDFB-651DC588E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7779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EECDD-D03E-4469-8E72-A7819754AFEC}" type="datetimeFigureOut">
              <a:rPr lang="zh-CN" altLang="en-US" smtClean="0"/>
              <a:pPr/>
              <a:t>2017/5/23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EA1E7-25E0-4FE6-BDFB-651DC588E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1775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06954" y="1726077"/>
            <a:ext cx="90332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低保真</a:t>
            </a:r>
            <a:r>
              <a:rPr lang="zh-CN" altLang="en-US" sz="60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原型  </a:t>
            </a:r>
            <a:r>
              <a:rPr lang="en-US" altLang="zh-CN" sz="60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&amp;</a:t>
            </a:r>
            <a:r>
              <a:rPr lang="zh-CN" altLang="en-US" sz="60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 可用性测试</a:t>
            </a:r>
            <a:endParaRPr lang="zh-CN" altLang="en-US" sz="60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38471" y="3270481"/>
            <a:ext cx="35702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4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“吃在北语”点餐小程序</a:t>
            </a:r>
            <a:endParaRPr lang="en-US" altLang="zh-CN" sz="2400" dirty="0" smtClean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王颖 杨杰</a:t>
            </a:r>
            <a:endParaRPr lang="en-US" altLang="zh-CN" dirty="0" smtClean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69" y="4971780"/>
            <a:ext cx="905012" cy="9050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63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187" t="52778"/>
          <a:stretch/>
        </p:blipFill>
        <p:spPr>
          <a:xfrm>
            <a:off x="316034" y="276443"/>
            <a:ext cx="952594" cy="98551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07190" y="499102"/>
            <a:ext cx="2319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6. </a:t>
            </a:r>
            <a:r>
              <a:rPr lang="zh-CN" altLang="en-US" sz="32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测试结果</a:t>
            </a:r>
          </a:p>
        </p:txBody>
      </p:sp>
      <p:pic>
        <p:nvPicPr>
          <p:cNvPr id="13" name="图片 12" descr="C:\Users\DELL-PC\AppData\Local\Microsoft\Windows\INetCache\Content.Word\主页（推荐-黑糖玛奇朵）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190" y="1448508"/>
            <a:ext cx="2929109" cy="483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 descr="C:\Users\DELL-PC\AppData\Local\Microsoft\Windows\INetCache\Content.Word\鳗鱼饭页面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3054" y="1455293"/>
            <a:ext cx="2846542" cy="489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评价（4颗星+评论）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2933" y="1366221"/>
            <a:ext cx="2876532" cy="50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449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187" t="52778"/>
          <a:stretch/>
        </p:blipFill>
        <p:spPr>
          <a:xfrm>
            <a:off x="316034" y="276443"/>
            <a:ext cx="952594" cy="98551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07190" y="499102"/>
            <a:ext cx="2319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7. </a:t>
            </a:r>
            <a:r>
              <a:rPr lang="zh-CN" altLang="en-US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改进方案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38" y="3304161"/>
            <a:ext cx="1921418" cy="341585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61" y="3304161"/>
            <a:ext cx="1938945" cy="34162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37" y="3304161"/>
            <a:ext cx="2012078" cy="341585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996740" y="1472512"/>
            <a:ext cx="4520789" cy="1429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1.</a:t>
            </a:r>
            <a:r>
              <a:rPr lang="zh-CN" altLang="en-US" sz="20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增加身份认证功能</a:t>
            </a:r>
            <a:endParaRPr lang="en-US" altLang="zh-CN" sz="2000" dirty="0" smtClean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2.</a:t>
            </a:r>
            <a:r>
              <a:rPr lang="zh-CN" altLang="en-US" sz="20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在首页和详情页增加悬浮购物车图标</a:t>
            </a:r>
            <a:endParaRPr lang="en-US" altLang="zh-CN" sz="2000" dirty="0" smtClean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3.</a:t>
            </a:r>
            <a:r>
              <a:rPr lang="zh-CN" altLang="en-US" sz="20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修改给厨师留言的方式</a:t>
            </a:r>
            <a:endParaRPr lang="zh-CN" altLang="en-US" sz="20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9432" y="0"/>
            <a:ext cx="2585347" cy="28811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49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187" t="52778"/>
          <a:stretch/>
        </p:blipFill>
        <p:spPr>
          <a:xfrm>
            <a:off x="316034" y="276443"/>
            <a:ext cx="952594" cy="98551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07190" y="499102"/>
            <a:ext cx="2319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7. </a:t>
            </a:r>
            <a:r>
              <a:rPr lang="zh-CN" altLang="en-US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改进方案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658" y="56652"/>
            <a:ext cx="3825760" cy="6801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49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87" y="141413"/>
            <a:ext cx="3956346" cy="6716587"/>
          </a:xfrm>
          <a:prstGeom prst="rect">
            <a:avLst/>
          </a:prstGeom>
        </p:spPr>
      </p:pic>
      <p:pic>
        <p:nvPicPr>
          <p:cNvPr id="8" name="图片 7" descr="C:\Users\DELL-PC\AppData\Local\Microsoft\Windows\INetCache\Content.Word\主页（推荐-黑糖玛奇朵）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552" y="259108"/>
            <a:ext cx="3994118" cy="659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右箭头 9"/>
          <p:cNvSpPr/>
          <p:nvPr/>
        </p:nvSpPr>
        <p:spPr>
          <a:xfrm>
            <a:off x="5077610" y="3388659"/>
            <a:ext cx="1484555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449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003" y="-1061"/>
            <a:ext cx="3892980" cy="6859061"/>
          </a:xfrm>
          <a:prstGeom prst="rect">
            <a:avLst/>
          </a:prstGeom>
        </p:spPr>
      </p:pic>
      <p:pic>
        <p:nvPicPr>
          <p:cNvPr id="1026" name="Picture 2" descr="评价（4颗星+评论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095" y="-8816"/>
            <a:ext cx="3894268" cy="686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右箭头 7"/>
          <p:cNvSpPr/>
          <p:nvPr/>
        </p:nvSpPr>
        <p:spPr>
          <a:xfrm>
            <a:off x="5163671" y="3098202"/>
            <a:ext cx="1506070" cy="537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449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187" t="52778"/>
          <a:stretch/>
        </p:blipFill>
        <p:spPr>
          <a:xfrm>
            <a:off x="316034" y="276443"/>
            <a:ext cx="952594" cy="98551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07190" y="499102"/>
            <a:ext cx="2319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7. </a:t>
            </a:r>
            <a:r>
              <a:rPr lang="zh-CN" altLang="en-US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改进方案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640" y="918896"/>
            <a:ext cx="4677476" cy="5212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49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187" t="52778"/>
          <a:stretch/>
        </p:blipFill>
        <p:spPr>
          <a:xfrm>
            <a:off x="316034" y="276443"/>
            <a:ext cx="952594" cy="98551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07190" y="499102"/>
            <a:ext cx="1499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8. </a:t>
            </a:r>
            <a:r>
              <a:rPr lang="zh-CN" altLang="en-US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总结</a:t>
            </a:r>
          </a:p>
        </p:txBody>
      </p:sp>
      <p:sp>
        <p:nvSpPr>
          <p:cNvPr id="2" name="矩形 1"/>
          <p:cNvSpPr/>
          <p:nvPr/>
        </p:nvSpPr>
        <p:spPr>
          <a:xfrm>
            <a:off x="2784389" y="1811976"/>
            <a:ext cx="69209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 </a:t>
            </a:r>
            <a:r>
              <a:rPr lang="en-US" altLang="zh-CN" sz="2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· </a:t>
            </a:r>
            <a:r>
              <a:rPr lang="zh-CN" altLang="en-US" sz="2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此次测试反馈给我们</a:t>
            </a:r>
            <a:r>
              <a:rPr lang="zh-CN" altLang="en-US" sz="2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很多交互</a:t>
            </a:r>
            <a:r>
              <a:rPr lang="zh-CN" altLang="en-US" sz="2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上</a:t>
            </a:r>
            <a:r>
              <a:rPr lang="zh-CN" altLang="en-US" sz="2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的问题。</a:t>
            </a:r>
            <a:endParaRPr lang="zh-CN" altLang="en-US" sz="24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 </a:t>
            </a:r>
            <a:r>
              <a:rPr lang="en-US" altLang="zh-CN" sz="2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· </a:t>
            </a:r>
            <a:r>
              <a:rPr lang="zh-CN" altLang="en-US" sz="2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大体上</a:t>
            </a:r>
            <a:r>
              <a:rPr lang="zh-CN" altLang="en-US" sz="2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用户可以理解我们的界面功能</a:t>
            </a:r>
            <a:r>
              <a:rPr lang="zh-CN" altLang="en-US" sz="2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，并</a:t>
            </a:r>
            <a:endParaRPr lang="en-US" altLang="zh-CN" sz="2400" dirty="0" smtClean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      </a:t>
            </a:r>
            <a:r>
              <a:rPr lang="zh-CN" altLang="en-US" sz="2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且对</a:t>
            </a:r>
            <a:r>
              <a:rPr lang="zh-CN" altLang="en-US" sz="2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大部分界面布局表示满意。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 </a:t>
            </a:r>
            <a:r>
              <a:rPr lang="en-US" altLang="zh-CN" sz="2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· </a:t>
            </a:r>
            <a:r>
              <a:rPr lang="zh-CN" altLang="en-US" sz="2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近</a:t>
            </a:r>
            <a:r>
              <a:rPr lang="zh-CN" altLang="en-US" sz="2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一步</a:t>
            </a:r>
            <a:r>
              <a:rPr lang="zh-CN" altLang="en-US" sz="2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优化对于现在暴露出的问题， 决定</a:t>
            </a:r>
            <a:endParaRPr lang="en-US" altLang="zh-CN" sz="2400" dirty="0" smtClean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      改善界面，提升交互体验。</a:t>
            </a:r>
            <a:endParaRPr lang="zh-CN" altLang="en-US" sz="24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05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570"/>
            <a:ext cx="4671160" cy="32556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09704" y="2691114"/>
            <a:ext cx="37240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谢谢</a:t>
            </a:r>
            <a:r>
              <a:rPr lang="en-US" altLang="zh-CN" sz="60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&amp;</a:t>
            </a:r>
            <a:r>
              <a:rPr lang="zh-CN" altLang="en-US" sz="60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提问</a:t>
            </a:r>
            <a:endParaRPr lang="zh-CN" altLang="en-US" sz="60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6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187" t="52778"/>
          <a:stretch/>
        </p:blipFill>
        <p:spPr>
          <a:xfrm>
            <a:off x="316034" y="276443"/>
            <a:ext cx="952594" cy="98551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07190" y="499102"/>
            <a:ext cx="2318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1. </a:t>
            </a:r>
            <a:r>
              <a:rPr lang="zh-CN" altLang="en-US" sz="32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功能</a:t>
            </a:r>
            <a:r>
              <a:rPr lang="zh-CN" altLang="en-US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概述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319849" y="2875006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“</a:t>
            </a:r>
            <a:r>
              <a:rPr lang="zh-CN" altLang="en-US" sz="40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从此食堂不再拥挤</a:t>
            </a:r>
            <a:r>
              <a:rPr lang="en-US" altLang="zh-CN" sz="40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”</a:t>
            </a:r>
            <a:endParaRPr lang="zh-CN" altLang="en-US" sz="40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10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187" t="52778"/>
          <a:stretch/>
        </p:blipFill>
        <p:spPr>
          <a:xfrm>
            <a:off x="316034" y="276443"/>
            <a:ext cx="952594" cy="98551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90039" y="476810"/>
            <a:ext cx="2735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2. 代表性功能</a:t>
            </a:r>
          </a:p>
        </p:txBody>
      </p:sp>
      <p:sp>
        <p:nvSpPr>
          <p:cNvPr id="7" name="矩形 17"/>
          <p:cNvSpPr>
            <a:spLocks noChangeArrowheads="1"/>
          </p:cNvSpPr>
          <p:nvPr/>
        </p:nvSpPr>
        <p:spPr bwMode="auto">
          <a:xfrm>
            <a:off x="6669823" y="2621081"/>
            <a:ext cx="51285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2800" dirty="0">
                <a:latin typeface="方正兰亭细黑_GBK" panose="02000000000000000000" pitchFamily="2" charset="-122"/>
                <a:ea typeface="方正兰亭细黑_GBK" panose="02000000000000000000" pitchFamily="2" charset="-122"/>
                <a:sym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  <a:sym typeface="微软雅黑" panose="020B0503020204020204" pitchFamily="34" charset="-122"/>
              </a:rPr>
              <a:t>.在线点餐功能</a:t>
            </a:r>
            <a:endParaRPr lang="zh-CN" altLang="en-US" sz="2800" dirty="0">
              <a:latin typeface="方正兰亭细黑_GBK" panose="02000000000000000000" pitchFamily="2" charset="-122"/>
              <a:ea typeface="方正兰亭细黑_GBK" panose="02000000000000000000" pitchFamily="2" charset="-122"/>
              <a:sym typeface="微软雅黑" panose="020B0503020204020204" pitchFamily="34" charset="-122"/>
            </a:endParaRPr>
          </a:p>
        </p:txBody>
      </p:sp>
      <p:sp>
        <p:nvSpPr>
          <p:cNvPr id="9" name="矩形 17"/>
          <p:cNvSpPr>
            <a:spLocks noChangeArrowheads="1"/>
          </p:cNvSpPr>
          <p:nvPr/>
        </p:nvSpPr>
        <p:spPr bwMode="auto">
          <a:xfrm>
            <a:off x="6669822" y="3432722"/>
            <a:ext cx="51285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方正兰亭细黑_GBK" panose="02000000000000000000" pitchFamily="2" charset="-122"/>
                <a:ea typeface="方正兰亭细黑_GBK" panose="02000000000000000000" pitchFamily="2" charset="-122"/>
                <a:sym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  <a:sym typeface="微软雅黑" panose="020B0503020204020204" pitchFamily="34" charset="-122"/>
              </a:rPr>
              <a:t>.菜品详细信息查看及评论</a:t>
            </a:r>
            <a:endParaRPr lang="zh-CN" altLang="en-US" sz="2800" dirty="0">
              <a:latin typeface="方正兰亭细黑_GBK" panose="02000000000000000000" pitchFamily="2" charset="-122"/>
              <a:ea typeface="方正兰亭细黑_GBK" panose="02000000000000000000" pitchFamily="2" charset="-122"/>
              <a:sym typeface="微软雅黑" panose="020B0503020204020204" pitchFamily="34" charset="-122"/>
            </a:endParaRPr>
          </a:p>
        </p:txBody>
      </p:sp>
      <p:sp>
        <p:nvSpPr>
          <p:cNvPr id="10" name="矩形 17"/>
          <p:cNvSpPr>
            <a:spLocks noChangeArrowheads="1"/>
          </p:cNvSpPr>
          <p:nvPr/>
        </p:nvSpPr>
        <p:spPr bwMode="auto">
          <a:xfrm>
            <a:off x="6669822" y="4244363"/>
            <a:ext cx="51285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方正兰亭细黑_GBK" panose="02000000000000000000" pitchFamily="2" charset="-122"/>
                <a:ea typeface="方正兰亭细黑_GBK" panose="02000000000000000000" pitchFamily="2" charset="-122"/>
                <a:sym typeface="微软雅黑" panose="020B0503020204020204" pitchFamily="34" charset="-122"/>
              </a:rPr>
              <a:t>3</a:t>
            </a:r>
            <a:r>
              <a:rPr lang="zh-CN" altLang="en-US" sz="28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  <a:sym typeface="微软雅黑" panose="020B0503020204020204" pitchFamily="34" charset="-122"/>
              </a:rPr>
              <a:t>.个性化推荐</a:t>
            </a:r>
            <a:endParaRPr lang="zh-CN" altLang="en-US" sz="2800" dirty="0">
              <a:latin typeface="方正兰亭细黑_GBK" panose="02000000000000000000" pitchFamily="2" charset="-122"/>
              <a:ea typeface="方正兰亭细黑_GBK" panose="02000000000000000000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8628" y="2332315"/>
            <a:ext cx="4842727" cy="27240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34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187" t="52778"/>
          <a:stretch/>
        </p:blipFill>
        <p:spPr>
          <a:xfrm>
            <a:off x="316034" y="276443"/>
            <a:ext cx="952594" cy="98551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07190" y="499102"/>
            <a:ext cx="2606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3</a:t>
            </a:r>
            <a:r>
              <a:rPr lang="en-US" altLang="zh-CN" sz="32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.</a:t>
            </a:r>
            <a:r>
              <a:rPr lang="zh-CN" altLang="en-US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低保真原型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041" y="1860756"/>
            <a:ext cx="4003148" cy="221659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0041" y="137668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点</a:t>
            </a:r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餐界面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978" y="1860756"/>
            <a:ext cx="4263265" cy="478833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239978" y="137668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评价</a:t>
            </a:r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界面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1034" y="4254924"/>
            <a:ext cx="4171363" cy="245510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4625" y="434516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个性化推荐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43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187" t="52778"/>
          <a:stretch/>
        </p:blipFill>
        <p:spPr>
          <a:xfrm>
            <a:off x="316034" y="276443"/>
            <a:ext cx="952594" cy="98551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07190" y="499102"/>
            <a:ext cx="4618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4. </a:t>
            </a:r>
            <a:r>
              <a:rPr lang="zh-CN" altLang="en-US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简单任务 </a:t>
            </a:r>
            <a:r>
              <a:rPr lang="en-US" altLang="zh-CN" sz="32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– </a:t>
            </a:r>
            <a:r>
              <a:rPr lang="zh-CN" altLang="en-US" sz="32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基础点餐</a:t>
            </a:r>
            <a:endParaRPr lang="zh-CN" altLang="en-US" sz="32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9413" y="1893707"/>
            <a:ext cx="7100575" cy="3931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25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187" t="52778"/>
          <a:stretch/>
        </p:blipFill>
        <p:spPr>
          <a:xfrm>
            <a:off x="316034" y="276443"/>
            <a:ext cx="952594" cy="98551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07190" y="499102"/>
            <a:ext cx="5028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4. </a:t>
            </a:r>
            <a:r>
              <a:rPr lang="zh-CN" altLang="en-US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中级任务 </a:t>
            </a:r>
            <a:r>
              <a:rPr lang="en-US" altLang="zh-CN" sz="32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– </a:t>
            </a:r>
            <a:r>
              <a:rPr lang="zh-CN" altLang="en-US" sz="32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评价和留言</a:t>
            </a:r>
            <a:endParaRPr lang="zh-CN" altLang="en-US" sz="32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836" y="1422698"/>
            <a:ext cx="4731337" cy="531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6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187" t="52778"/>
          <a:stretch/>
        </p:blipFill>
        <p:spPr>
          <a:xfrm>
            <a:off x="316034" y="276443"/>
            <a:ext cx="952594" cy="98551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07190" y="499102"/>
            <a:ext cx="5028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4. </a:t>
            </a:r>
            <a:r>
              <a:rPr lang="zh-CN" altLang="en-US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高级任务 </a:t>
            </a:r>
            <a:r>
              <a:rPr lang="en-US" altLang="zh-CN" sz="32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– </a:t>
            </a:r>
            <a:r>
              <a:rPr lang="zh-CN" altLang="en-US" sz="3200" dirty="0" smtClean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个性化推荐</a:t>
            </a:r>
            <a:endParaRPr lang="en-US" altLang="zh-CN" sz="3200" dirty="0" smtClean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626" y="1695789"/>
            <a:ext cx="5685010" cy="4625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105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187" t="52778"/>
          <a:stretch/>
        </p:blipFill>
        <p:spPr>
          <a:xfrm>
            <a:off x="316034" y="276443"/>
            <a:ext cx="952594" cy="98551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07190" y="499102"/>
            <a:ext cx="2319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5. </a:t>
            </a:r>
            <a:r>
              <a:rPr lang="zh-CN" altLang="en-US" sz="32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测试方法</a:t>
            </a:r>
          </a:p>
        </p:txBody>
      </p:sp>
      <p:sp>
        <p:nvSpPr>
          <p:cNvPr id="9" name="矩形 17"/>
          <p:cNvSpPr>
            <a:spLocks noChangeArrowheads="1"/>
          </p:cNvSpPr>
          <p:nvPr/>
        </p:nvSpPr>
        <p:spPr bwMode="auto">
          <a:xfrm>
            <a:off x="7553725" y="3171675"/>
            <a:ext cx="3363913" cy="9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200"/>
              </a:lnSpc>
            </a:pPr>
            <a:r>
              <a:rPr lang="zh-CN" altLang="en-US" sz="2000" dirty="0">
                <a:latin typeface="方正兰亭细黑_GBK" panose="02000000000000000000" pitchFamily="2" charset="-122"/>
                <a:ea typeface="方正兰亭细黑_GBK" panose="02000000000000000000" pitchFamily="2" charset="-122"/>
                <a:sym typeface="微软雅黑" panose="020B0503020204020204" pitchFamily="34" charset="-122"/>
              </a:rPr>
              <a:t> · 1位引导员 </a:t>
            </a:r>
          </a:p>
          <a:p>
            <a:pPr>
              <a:lnSpc>
                <a:spcPts val="3200"/>
              </a:lnSpc>
            </a:pPr>
            <a:r>
              <a:rPr lang="zh-CN" altLang="en-US" sz="2000" dirty="0">
                <a:latin typeface="方正兰亭细黑_GBK" panose="02000000000000000000" pitchFamily="2" charset="-122"/>
                <a:ea typeface="方正兰亭细黑_GBK" panose="02000000000000000000" pitchFamily="2" charset="-122"/>
                <a:sym typeface="微软雅黑" panose="020B0503020204020204" pitchFamily="34" charset="-122"/>
              </a:rPr>
              <a:t> · 1位电脑</a:t>
            </a:r>
            <a:r>
              <a:rPr lang="zh-CN" altLang="en-US" sz="20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  <a:sym typeface="微软雅黑" panose="020B0503020204020204" pitchFamily="34" charset="-122"/>
              </a:rPr>
              <a:t>操作员兼记录员 </a:t>
            </a:r>
            <a:endParaRPr lang="zh-CN" altLang="en-US" sz="2000" dirty="0">
              <a:latin typeface="方正兰亭细黑_GBK" panose="02000000000000000000" pitchFamily="2" charset="-122"/>
              <a:ea typeface="方正兰亭细黑_GBK" panose="02000000000000000000" pitchFamily="2" charset="-122"/>
              <a:sym typeface="微软雅黑" panose="020B0503020204020204" pitchFamily="34" charset="-122"/>
            </a:endParaRPr>
          </a:p>
        </p:txBody>
      </p:sp>
      <p:sp>
        <p:nvSpPr>
          <p:cNvPr id="10" name="矩形 17"/>
          <p:cNvSpPr>
            <a:spLocks noChangeArrowheads="1"/>
          </p:cNvSpPr>
          <p:nvPr/>
        </p:nvSpPr>
        <p:spPr bwMode="auto">
          <a:xfrm>
            <a:off x="7553725" y="4831866"/>
            <a:ext cx="25955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latin typeface="方正兰亭细黑_GBK" panose="02000000000000000000" pitchFamily="2" charset="-122"/>
                <a:ea typeface="方正兰亭细黑_GBK" panose="02000000000000000000" pitchFamily="2" charset="-122"/>
                <a:sym typeface="微软雅黑" panose="020B0503020204020204" pitchFamily="34" charset="-122"/>
              </a:rPr>
              <a:t> · 地点：食堂2层</a:t>
            </a:r>
            <a:endParaRPr lang="zh-CN" altLang="en-US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" name="矩形 17"/>
          <p:cNvSpPr>
            <a:spLocks noChangeArrowheads="1"/>
          </p:cNvSpPr>
          <p:nvPr/>
        </p:nvSpPr>
        <p:spPr bwMode="auto">
          <a:xfrm>
            <a:off x="7553725" y="5337805"/>
            <a:ext cx="33639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latin typeface="方正兰亭细黑_GBK" panose="02000000000000000000" pitchFamily="2" charset="-122"/>
                <a:ea typeface="方正兰亭细黑_GBK" panose="02000000000000000000" pitchFamily="2" charset="-122"/>
                <a:sym typeface="微软雅黑" panose="020B0503020204020204" pitchFamily="34" charset="-122"/>
              </a:rPr>
              <a:t> · 测试者：3名学生 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17" y="2230823"/>
            <a:ext cx="2188331" cy="38903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95" y="2230823"/>
            <a:ext cx="2185960" cy="38861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02" y="2226608"/>
            <a:ext cx="2188331" cy="38903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88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187" t="52778"/>
          <a:stretch/>
        </p:blipFill>
        <p:spPr>
          <a:xfrm>
            <a:off x="316034" y="276443"/>
            <a:ext cx="952594" cy="98551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07190" y="499102"/>
            <a:ext cx="2319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6. </a:t>
            </a:r>
            <a:r>
              <a:rPr lang="zh-CN" altLang="en-US" sz="32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测试结果</a:t>
            </a:r>
          </a:p>
        </p:txBody>
      </p:sp>
      <p:sp>
        <p:nvSpPr>
          <p:cNvPr id="2" name="矩形 1"/>
          <p:cNvSpPr/>
          <p:nvPr/>
        </p:nvSpPr>
        <p:spPr>
          <a:xfrm>
            <a:off x="1804087" y="494057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  <a:cs typeface="黑体" panose="02010609060101010101" pitchFamily="49" charset="-122"/>
              </a:rPr>
              <a:t>分级</a:t>
            </a:r>
            <a:r>
              <a:rPr lang="zh-CN" altLang="zh-CN" sz="16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黑体" panose="02010609060101010101" pitchFamily="49" charset="-122"/>
              </a:rPr>
              <a:t>：</a:t>
            </a:r>
            <a:endParaRPr lang="zh-CN" altLang="zh-CN" sz="1600" kern="100" dirty="0">
              <a:latin typeface="方正兰亭细黑_GBK" panose="02000000000000000000" pitchFamily="2" charset="-122"/>
              <a:ea typeface="方正兰亭细黑_GBK" panose="02000000000000000000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黑体" panose="02010609060101010101" pitchFamily="49" charset="-122"/>
              </a:rPr>
              <a:t>0=</a:t>
            </a:r>
            <a:r>
              <a:rPr lang="zh-CN" altLang="zh-CN" sz="16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黑体" panose="02010609060101010101" pitchFamily="49" charset="-122"/>
              </a:rPr>
              <a:t>不认为是使用问题</a:t>
            </a:r>
            <a:endParaRPr lang="zh-CN" altLang="zh-CN" sz="1600" kern="100" dirty="0">
              <a:latin typeface="方正兰亭细黑_GBK" panose="02000000000000000000" pitchFamily="2" charset="-122"/>
              <a:ea typeface="方正兰亭细黑_GBK" panose="02000000000000000000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黑体" panose="02010609060101010101" pitchFamily="49" charset="-122"/>
              </a:rPr>
              <a:t>1=</a:t>
            </a:r>
            <a:r>
              <a:rPr lang="zh-CN" altLang="zh-CN" sz="16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黑体" panose="02010609060101010101" pitchFamily="49" charset="-122"/>
              </a:rPr>
              <a:t>美观问题：若有多余时间则考虑改进</a:t>
            </a:r>
            <a:endParaRPr lang="zh-CN" altLang="zh-CN" sz="1600" kern="100" dirty="0">
              <a:latin typeface="方正兰亭细黑_GBK" panose="02000000000000000000" pitchFamily="2" charset="-122"/>
              <a:ea typeface="方正兰亭细黑_GBK" panose="02000000000000000000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黑体" panose="02010609060101010101" pitchFamily="49" charset="-122"/>
              </a:rPr>
              <a:t>2=</a:t>
            </a:r>
            <a:r>
              <a:rPr lang="zh-CN" altLang="zh-CN" sz="16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黑体" panose="02010609060101010101" pitchFamily="49" charset="-122"/>
              </a:rPr>
              <a:t>轻微可用性问题：较低的改正</a:t>
            </a:r>
            <a:r>
              <a:rPr lang="zh-CN" altLang="zh-CN" sz="1600" kern="1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  <a:cs typeface="黑体" panose="02010609060101010101" pitchFamily="49" charset="-122"/>
              </a:rPr>
              <a:t>优先级</a:t>
            </a:r>
            <a:endParaRPr lang="zh-CN" altLang="zh-CN" sz="1600" kern="100" dirty="0">
              <a:latin typeface="方正兰亭细黑_GBK" panose="02000000000000000000" pitchFamily="2" charset="-122"/>
              <a:ea typeface="方正兰亭细黑_GBK" panose="02000000000000000000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4878210"/>
              </p:ext>
            </p:extLst>
          </p:nvPr>
        </p:nvGraphicFramePr>
        <p:xfrm>
          <a:off x="1888722" y="2080757"/>
          <a:ext cx="7902575" cy="2297114"/>
        </p:xfrm>
        <a:graphic>
          <a:graphicData uri="http://schemas.openxmlformats.org/drawingml/2006/table">
            <a:tbl>
              <a:tblPr/>
              <a:tblGrid>
                <a:gridCol w="2536825"/>
                <a:gridCol w="1438275"/>
                <a:gridCol w="1120775"/>
                <a:gridCol w="1773238"/>
                <a:gridCol w="1033462"/>
              </a:tblGrid>
              <a:tr h="820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Adobe 宋体 Std L" panose="02020300000000000000" pitchFamily="18" charset="-122"/>
                        </a:rPr>
                        <a:t>问题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3D3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Adobe 宋体 Std L" panose="02020300000000000000" pitchFamily="18" charset="-122"/>
                        </a:rPr>
                        <a:t>出现位置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3D3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Adobe 宋体 Std L" panose="02020300000000000000" pitchFamily="18" charset="-122"/>
                        </a:rPr>
                        <a:t>严重程度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3D3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Adobe 宋体 Std L" panose="02020300000000000000" pitchFamily="18" charset="-122"/>
                        </a:rPr>
                        <a:t>修正方式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3D3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Adobe 宋体 Std L" panose="02020300000000000000" pitchFamily="18" charset="-122"/>
                        </a:rPr>
                        <a:t>任务数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3D3D"/>
                    </a:solidFill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Adobe 宋体 Std L" panose="02020300000000000000" pitchFamily="18" charset="-122"/>
                        </a:rPr>
                        <a:t>不清楚该图片有某功能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Adobe 宋体 Std L" panose="02020300000000000000" pitchFamily="18" charset="-122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AD7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Adobe 宋体 Std L" panose="02020300000000000000" pitchFamily="18" charset="-122"/>
                        </a:rPr>
                        <a:t>主界面</a:t>
                      </a:r>
                      <a:r>
                        <a:rPr kumimoji="0" lang="zh-CN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Adobe 宋体 Std L" panose="02020300000000000000" pitchFamily="18" charset="-122"/>
                        </a:rPr>
                        <a:t>/</a:t>
                      </a: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Adobe 宋体 Std L" panose="02020300000000000000" pitchFamily="18" charset="-122"/>
                        </a:rPr>
                        <a:t>设置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AD7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Adobe 宋体 Std L" panose="02020300000000000000" pitchFamily="18" charset="-122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AD7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Adobe 宋体 Std L" panose="02020300000000000000" pitchFamily="18" charset="-122"/>
                        </a:rPr>
                        <a:t>添加说明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Adobe 宋体 Std L" panose="02020300000000000000" pitchFamily="18" charset="-122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AD7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Adobe 宋体 Std L" panose="02020300000000000000" pitchFamily="18" charset="-12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AD7">
                        <a:alpha val="39999"/>
                      </a:srgbClr>
                    </a:solidFill>
                  </a:tcPr>
                </a:tc>
              </a:tr>
              <a:tr h="401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Adobe 宋体 Std L" panose="02020300000000000000" pitchFamily="18" charset="-122"/>
                        </a:rPr>
                        <a:t>用户没有看到留言按钮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Adobe 宋体 Std L" panose="02020300000000000000" pitchFamily="18" charset="-122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Adobe 宋体 Std L" panose="02020300000000000000" pitchFamily="18" charset="-122"/>
                        </a:rPr>
                        <a:t>给厨师留言 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Adobe 宋体 Std L" panose="02020300000000000000" pitchFamily="18" charset="-122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Adobe 宋体 Std L" panose="02020300000000000000" pitchFamily="18" charset="-122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Adobe 宋体 Std L" panose="02020300000000000000" pitchFamily="18" charset="-122"/>
                        </a:rPr>
                        <a:t>添加说明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Adobe 宋体 Std L" panose="02020300000000000000" pitchFamily="18" charset="-122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Adobe 宋体 Std L" panose="02020300000000000000" pitchFamily="18" charset="-12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Adobe 宋体 Std L" panose="02020300000000000000" pitchFamily="18" charset="-122"/>
                        </a:rPr>
                        <a:t>缺少购物车 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Adobe 宋体 Std L" panose="02020300000000000000" pitchFamily="18" charset="-122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3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Adobe 宋体 Std L" panose="02020300000000000000" pitchFamily="18" charset="-122"/>
                        </a:rPr>
                        <a:t>主页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Adobe 宋体 Std L" panose="02020300000000000000" pitchFamily="18" charset="-122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3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Adobe 宋体 Std L" panose="02020300000000000000" pitchFamily="18" charset="-12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3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Adobe 宋体 Std L" panose="02020300000000000000" pitchFamily="18" charset="-122"/>
                        </a:rPr>
                        <a:t>添加说明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Adobe 宋体 Std L" panose="02020300000000000000" pitchFamily="18" charset="-122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3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Adobe 宋体 Std L" panose="02020300000000000000" pitchFamily="18" charset="-122"/>
                        </a:rPr>
                        <a:t>1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Adobe 宋体 Std L" panose="02020300000000000000" pitchFamily="18" charset="-122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39999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 Box 91"/>
          <p:cNvSpPr txBox="1">
            <a:spLocks noChangeArrowheads="1"/>
          </p:cNvSpPr>
          <p:nvPr/>
        </p:nvSpPr>
        <p:spPr bwMode="auto">
          <a:xfrm>
            <a:off x="3151815" y="2610810"/>
            <a:ext cx="508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1200" b="1">
                <a:latin typeface="方正兰亭细黑_GBK" panose="02000000000000000000" pitchFamily="2" charset="-122"/>
                <a:ea typeface="方正兰亭细黑_GBK" panose="02000000000000000000" pitchFamily="2" charset="-122"/>
                <a:sym typeface="Adobe 宋体 Std L" panose="02020300000000000000" pitchFamily="18" charset="-122"/>
              </a:rPr>
              <a:t> </a:t>
            </a:r>
            <a:endParaRPr lang="zh-CN" altLang="zh-CN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40010" y="5652808"/>
            <a:ext cx="6096000" cy="7924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黑体" panose="02010609060101010101" pitchFamily="49" charset="-122"/>
              </a:rPr>
              <a:t>3=</a:t>
            </a:r>
            <a:r>
              <a:rPr lang="zh-CN" altLang="zh-CN" sz="16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黑体" panose="02010609060101010101" pitchFamily="49" charset="-122"/>
              </a:rPr>
              <a:t>主要可用性问题：要解决的，高优先级</a:t>
            </a:r>
            <a:endParaRPr lang="zh-CN" altLang="zh-CN" sz="1600" kern="100" dirty="0">
              <a:latin typeface="方正兰亭细黑_GBK" panose="02000000000000000000" pitchFamily="2" charset="-122"/>
              <a:ea typeface="方正兰亭细黑_GBK" panose="02000000000000000000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黑体" panose="02010609060101010101" pitchFamily="49" charset="-122"/>
              </a:rPr>
              <a:t>4=</a:t>
            </a:r>
            <a:r>
              <a:rPr lang="zh-CN" altLang="zh-CN" sz="16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黑体" panose="02010609060101010101" pitchFamily="49" charset="-122"/>
              </a:rPr>
              <a:t>严重可用性问题：在产品发布前亟待解决</a:t>
            </a:r>
            <a:endParaRPr lang="zh-CN" altLang="zh-CN" sz="1600" kern="100" dirty="0">
              <a:latin typeface="方正兰亭细黑_GBK" panose="02000000000000000000" pitchFamily="2" charset="-122"/>
              <a:ea typeface="方正兰亭细黑_GBK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44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</TotalTime>
  <Words>330</Words>
  <Application>Microsoft Office PowerPoint</Application>
  <PresentationFormat>自定义</PresentationFormat>
  <Paragraphs>65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汉仪小麦体简</vt:lpstr>
      <vt:lpstr>方正兰亭细黑_GBK</vt:lpstr>
      <vt:lpstr>微软雅黑</vt:lpstr>
      <vt:lpstr>黑体</vt:lpstr>
      <vt:lpstr>Times New Roman</vt:lpstr>
      <vt:lpstr>Calibri</vt:lpstr>
      <vt:lpstr>Adobe 宋体 Std L</vt:lpstr>
      <vt:lpstr>Calibri Light</vt:lpstr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杨杰</dc:creator>
  <cp:lastModifiedBy>student</cp:lastModifiedBy>
  <cp:revision>133</cp:revision>
  <dcterms:created xsi:type="dcterms:W3CDTF">2017-05-08T05:47:03Z</dcterms:created>
  <dcterms:modified xsi:type="dcterms:W3CDTF">2017-05-23T02:23:43Z</dcterms:modified>
</cp:coreProperties>
</file>